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8" r:id="rId5"/>
    <p:sldId id="265" r:id="rId6"/>
    <p:sldId id="268" r:id="rId7"/>
    <p:sldId id="272" r:id="rId8"/>
    <p:sldId id="277" r:id="rId9"/>
    <p:sldId id="301" r:id="rId10"/>
    <p:sldId id="300" r:id="rId11"/>
    <p:sldId id="302" r:id="rId12"/>
    <p:sldId id="282" r:id="rId13"/>
    <p:sldId id="303" r:id="rId14"/>
    <p:sldId id="306" r:id="rId15"/>
    <p:sldId id="304" r:id="rId16"/>
    <p:sldId id="305" r:id="rId17"/>
    <p:sldId id="292" r:id="rId18"/>
    <p:sldId id="299" r:id="rId19"/>
  </p:sldIdLst>
  <p:sldSz cx="12192000" cy="6858000"/>
  <p:notesSz cx="6858000" cy="9144000"/>
  <p:embeddedFontLst>
    <p:embeddedFont>
      <p:font typeface="Avenir Next LT Pro" panose="020B050402020202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Poppins" panose="00000500000000000000" pitchFamily="2" charset="0"/>
      <p:regular r:id="rId30"/>
      <p:bold r:id="rId31"/>
      <p:italic r:id="rId32"/>
      <p:boldItalic r:id="rId33"/>
    </p:embeddedFont>
    <p:embeddedFont>
      <p:font typeface="Speak Pro" panose="020B0504020101020102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>
      <p:cViewPr>
        <p:scale>
          <a:sx n="72" d="100"/>
          <a:sy n="72" d="100"/>
        </p:scale>
        <p:origin x="660" y="66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3/25/2022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3/25/2022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Digicap</a:t>
            </a:r>
            <a:r>
              <a:rPr lang="en-US" dirty="0"/>
              <a:t> Data Science Team (EDA Group)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7280" y="2461337"/>
            <a:ext cx="4148703" cy="823912"/>
          </a:xfrm>
        </p:spPr>
        <p:txBody>
          <a:bodyPr>
            <a:noAutofit/>
          </a:bodyPr>
          <a:lstStyle/>
          <a:p>
            <a:r>
              <a:rPr lang="en-US" sz="2800" dirty="0"/>
              <a:t>Countries with the Highest Life</a:t>
            </a:r>
          </a:p>
          <a:p>
            <a:r>
              <a:rPr lang="en-US" sz="2800" dirty="0"/>
              <a:t>Expectancy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3428" y="3488733"/>
            <a:ext cx="4504590" cy="2448241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France, Japan, Italy and Sweden has the highest Life</a:t>
            </a:r>
          </a:p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Expectancy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003DD26-DB02-45E0-B5CE-A4E0D7C966F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50296" y="757913"/>
            <a:ext cx="7168276" cy="5429625"/>
          </a:xfrm>
        </p:spPr>
      </p:pic>
    </p:spTree>
    <p:extLst>
      <p:ext uri="{BB962C8B-B14F-4D97-AF65-F5344CB8AC3E}">
        <p14:creationId xmlns:p14="http://schemas.microsoft.com/office/powerpoint/2010/main" val="2919213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7280" y="2461337"/>
            <a:ext cx="4148703" cy="823912"/>
          </a:xfrm>
        </p:spPr>
        <p:txBody>
          <a:bodyPr>
            <a:noAutofit/>
          </a:bodyPr>
          <a:lstStyle/>
          <a:p>
            <a:r>
              <a:rPr lang="en-US" sz="2800" dirty="0"/>
              <a:t>Life Expectancy and Income Composition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3428" y="3488733"/>
            <a:ext cx="4504590" cy="2448241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Income Composition and Life Expectancy have a Correlation value of 0.83 this means the higher income composition of a country the higher it Life Expectancy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9192192-C5B8-4BCD-991F-3D5016FAE87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254415" y="-81421"/>
            <a:ext cx="6439940" cy="6102088"/>
          </a:xfrm>
        </p:spPr>
      </p:pic>
    </p:spTree>
    <p:extLst>
      <p:ext uri="{BB962C8B-B14F-4D97-AF65-F5344CB8AC3E}">
        <p14:creationId xmlns:p14="http://schemas.microsoft.com/office/powerpoint/2010/main" val="683178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7280" y="2461337"/>
            <a:ext cx="4148703" cy="823912"/>
          </a:xfrm>
        </p:spPr>
        <p:txBody>
          <a:bodyPr>
            <a:noAutofit/>
          </a:bodyPr>
          <a:lstStyle/>
          <a:p>
            <a:r>
              <a:rPr lang="en-US" sz="2800" dirty="0"/>
              <a:t>LIFE EXPECTANCY AND SCHOOLING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3428" y="3572752"/>
            <a:ext cx="4570850" cy="236422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Schooling and life Expectancy have a correlation value of 0.75 this mean that as schooling goes up Life Expectancy increases as well.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CE7F5C20-D3B4-4CFF-BC2B-3C62C0C8CDF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241775" y="227788"/>
            <a:ext cx="5335352" cy="6402424"/>
          </a:xfrm>
        </p:spPr>
      </p:pic>
    </p:spTree>
    <p:extLst>
      <p:ext uri="{BB962C8B-B14F-4D97-AF65-F5344CB8AC3E}">
        <p14:creationId xmlns:p14="http://schemas.microsoft.com/office/powerpoint/2010/main" val="189862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7280" y="2461337"/>
            <a:ext cx="4148703" cy="823912"/>
          </a:xfrm>
        </p:spPr>
        <p:txBody>
          <a:bodyPr>
            <a:noAutofit/>
          </a:bodyPr>
          <a:lstStyle/>
          <a:p>
            <a:r>
              <a:rPr lang="en-US" sz="2800" dirty="0"/>
              <a:t>LIFE EXPECTANCY AND GDP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rot="10800000" flipV="1">
            <a:off x="139335" y="3572752"/>
            <a:ext cx="4504589" cy="233771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GDP and life expectancy have a correlation value 0.43 this means that as GDP goes up so does the Life Expectancy.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Content Placeholder 10">
            <a:extLst>
              <a:ext uri="{FF2B5EF4-FFF2-40B4-BE49-F238E27FC236}">
                <a16:creationId xmlns:a16="http://schemas.microsoft.com/office/drawing/2014/main" id="{7D3E9575-5ABD-4111-8CA6-1A17C3283DA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629781" y="305372"/>
            <a:ext cx="6439940" cy="5882166"/>
          </a:xfrm>
        </p:spPr>
      </p:pic>
    </p:spTree>
    <p:extLst>
      <p:ext uri="{BB962C8B-B14F-4D97-AF65-F5344CB8AC3E}">
        <p14:creationId xmlns:p14="http://schemas.microsoft.com/office/powerpoint/2010/main" val="848137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104A1-25DB-4A49-B257-40CF6B30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34C7C7C-DF4D-4DC5-AD98-0439F99CB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4306B90-166E-4EF8-8412-BE0E52AB6ACD}"/>
              </a:ext>
            </a:extLst>
          </p:cNvPr>
          <p:cNvSpPr txBox="1"/>
          <p:nvPr/>
        </p:nvSpPr>
        <p:spPr>
          <a:xfrm>
            <a:off x="691921" y="1968722"/>
            <a:ext cx="103916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report supported most of the assumptions made in the Hypothesis. Life Expectancy increases GDP, Schooling and  Income Composition increases.</a:t>
            </a:r>
          </a:p>
          <a:p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From a Social Perspective, Life Expectancy can be an indicator of the quality of life in a Country.</a:t>
            </a:r>
          </a:p>
          <a:p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Law makers and Leaders in every Country should be making evidence based decisions to improve their societies .</a:t>
            </a:r>
          </a:p>
          <a:p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437323"/>
            <a:ext cx="4361941" cy="5750216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Team Lead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Wiafe Kwabena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Dep Team Lead 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Benjamin Obeng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Health Expert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Robert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Afotey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Data Analyst 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Joseph A.A.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Biasiako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Data Scientist</a:t>
            </a:r>
          </a:p>
          <a:p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Elikiplim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Gamor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9278663-6DFB-48C5-B58E-9F7560421BA7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Supervisor-Josephine A. </a:t>
            </a:r>
            <a:r>
              <a:rPr lang="en-US" sz="2400" dirty="0" err="1"/>
              <a:t>Bekoe</a:t>
            </a:r>
            <a:endParaRPr lang="en-US" sz="2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Overview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05630-4C19-4EFD-A09A-6A32A706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1A82EA-6DCE-481E-A52B-94F31EADAD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the Data</a:t>
            </a:r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Inter"/>
              </a:rPr>
              <a:t>Acknowledgements</a:t>
            </a:r>
            <a:br>
              <a:rPr lang="en-US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403" y="1557343"/>
            <a:ext cx="6293527" cy="894310"/>
          </a:xfrm>
        </p:spPr>
        <p:txBody>
          <a:bodyPr/>
          <a:lstStyle/>
          <a:p>
            <a:pPr algn="l" fontAlgn="base"/>
            <a:r>
              <a:rPr lang="en-US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data was collected from WHO and United Nations.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7323" y="2358888"/>
            <a:ext cx="11007078" cy="3913784"/>
          </a:xfrm>
        </p:spPr>
        <p:txBody>
          <a:bodyPr>
            <a:normAutofit/>
          </a:bodyPr>
          <a:lstStyle/>
          <a:p>
            <a:pPr marL="0" indent="0" algn="l" fontAlgn="base">
              <a:buNone/>
            </a:pPr>
            <a:r>
              <a:rPr lang="en-US" sz="2000" b="1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About this file</a:t>
            </a:r>
          </a:p>
          <a:p>
            <a:pPr algn="l" fontAlgn="base"/>
            <a:r>
              <a:rPr lang="en-US" sz="20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life expectancy dataset was from WHO ..The dataset contains information from the years 2000 -2015 for 193 Countries. There were no errors in the relation to the data....Missing data were found to be from less known countries like Cabo Verde , Togo ,Vanuatu, Tonga etc.</a:t>
            </a:r>
          </a:p>
          <a:p>
            <a:pPr algn="l" fontAlgn="base"/>
            <a:r>
              <a:rPr lang="en-US" sz="20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Finding all data for these countries were difficult and hence it was decided to exclude these countries from the final model dataset.</a:t>
            </a:r>
          </a:p>
          <a:p>
            <a:pPr algn="l" fontAlgn="base"/>
            <a:r>
              <a:rPr lang="en-US" sz="20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final merged file contains 22 columns and 2938 rows  which meant 20 predicting variables...</a:t>
            </a:r>
          </a:p>
          <a:p>
            <a:pPr algn="l" fontAlgn="base"/>
            <a:r>
              <a:rPr lang="en-US" sz="20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All predicting variables was divided into broad categories like immunization related factors , mortality factors , economical and social factors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13EFE6-D955-4970-A636-A4697C703F53}"/>
              </a:ext>
            </a:extLst>
          </p:cNvPr>
          <p:cNvSpPr txBox="1"/>
          <p:nvPr/>
        </p:nvSpPr>
        <p:spPr>
          <a:xfrm>
            <a:off x="1364974" y="669792"/>
            <a:ext cx="6599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Hypothesis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82A00-C6BC-4EB6-9F2D-54A51E0259F1}"/>
              </a:ext>
            </a:extLst>
          </p:cNvPr>
          <p:cNvSpPr txBox="1"/>
          <p:nvPr/>
        </p:nvSpPr>
        <p:spPr>
          <a:xfrm>
            <a:off x="352921" y="1937944"/>
            <a:ext cx="117065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 Level of Education increases life Expectancy</a:t>
            </a:r>
          </a:p>
          <a:p>
            <a:pPr marL="457200" indent="-457200">
              <a:buFont typeface="+mj-lt"/>
              <a:buAutoNum type="arabicParenR"/>
            </a:pPr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 Income Composition rate increases Life Expectancy</a:t>
            </a:r>
          </a:p>
          <a:p>
            <a:pPr marL="457200" indent="-457200">
              <a:buFont typeface="+mj-lt"/>
              <a:buAutoNum type="arabicParenR"/>
            </a:pPr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Countries with stable economic(GDP) have higher life Expectancy</a:t>
            </a:r>
          </a:p>
          <a:p>
            <a:pPr marL="457200" indent="-457200">
              <a:buFont typeface="+mj-lt"/>
              <a:buAutoNum type="arabicParenR"/>
            </a:pPr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Developing Countries are infected by most Diseases such as polio, Measles etc.,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5) Developing Countries with Population have High infant rate</a:t>
            </a:r>
          </a:p>
        </p:txBody>
      </p:sp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13EFE6-D955-4970-A636-A4697C703F53}"/>
              </a:ext>
            </a:extLst>
          </p:cNvPr>
          <p:cNvSpPr txBox="1"/>
          <p:nvPr/>
        </p:nvSpPr>
        <p:spPr>
          <a:xfrm>
            <a:off x="1364974" y="669792"/>
            <a:ext cx="6599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Questions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82A00-C6BC-4EB6-9F2D-54A51E0259F1}"/>
              </a:ext>
            </a:extLst>
          </p:cNvPr>
          <p:cNvSpPr txBox="1"/>
          <p:nvPr/>
        </p:nvSpPr>
        <p:spPr>
          <a:xfrm>
            <a:off x="416402" y="1297882"/>
            <a:ext cx="1117654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Inspiration</a:t>
            </a:r>
          </a:p>
          <a:p>
            <a:pPr algn="l" fontAlgn="base"/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fontAlgn="base"/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data-set aims to answer the following key questions:</a:t>
            </a:r>
          </a:p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Should a country having a lower life expectancy value(&lt;65) increase its healthcare expenditure in order to improve its average lifespan?</a:t>
            </a:r>
          </a:p>
          <a:p>
            <a:pPr marL="457200" indent="-457200" algn="l" fontAlgn="base">
              <a:buFont typeface="+mj-lt"/>
              <a:buAutoNum type="arabicPeriod"/>
            </a:pPr>
            <a:endParaRPr lang="en-US" sz="2400" b="0" i="0" dirty="0"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How does GDP affect life expectancy?</a:t>
            </a:r>
          </a:p>
          <a:p>
            <a:pPr marL="457200" indent="-457200" algn="l" fontAlgn="base">
              <a:buFont typeface="+mj-lt"/>
              <a:buAutoNum type="arabicPeriod"/>
            </a:pPr>
            <a:endParaRPr lang="en-US" sz="2400" b="0" i="0" dirty="0"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Does Life Expectancy have positive or negative correlation with income composition of resources?</a:t>
            </a:r>
          </a:p>
          <a:p>
            <a:pPr algn="l" fontAlgn="base">
              <a:buFont typeface="+mj-lt"/>
              <a:buAutoNum type="arabicPeriod"/>
            </a:pPr>
            <a:endParaRPr lang="en-US" sz="2400" b="0" i="0" dirty="0"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What is the impact of schooling on the lifespan of humans?</a:t>
            </a:r>
          </a:p>
        </p:txBody>
      </p:sp>
    </p:spTree>
    <p:extLst>
      <p:ext uri="{BB962C8B-B14F-4D97-AF65-F5344CB8AC3E}">
        <p14:creationId xmlns:p14="http://schemas.microsoft.com/office/powerpoint/2010/main" val="131188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348420-83F5-4411-A879-CDE8E4D3069B}"/>
              </a:ext>
            </a:extLst>
          </p:cNvPr>
          <p:cNvSpPr txBox="1"/>
          <p:nvPr/>
        </p:nvSpPr>
        <p:spPr>
          <a:xfrm>
            <a:off x="1258957" y="583096"/>
            <a:ext cx="6732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Tools for the  Data 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AEA975-21AE-43A5-9B30-9A7943F1FA91}"/>
              </a:ext>
            </a:extLst>
          </p:cNvPr>
          <p:cNvSpPr txBox="1"/>
          <p:nvPr/>
        </p:nvSpPr>
        <p:spPr>
          <a:xfrm>
            <a:off x="1080053" y="2219740"/>
            <a:ext cx="6732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Microsoft Excel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E5DEE-A647-4EA7-B3DC-FD65CE01F978}"/>
              </a:ext>
            </a:extLst>
          </p:cNvPr>
          <p:cNvSpPr txBox="1"/>
          <p:nvPr/>
        </p:nvSpPr>
        <p:spPr>
          <a:xfrm>
            <a:off x="1080053" y="3008245"/>
            <a:ext cx="6732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Microsoft Power BI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38F885-BE2E-4684-B03D-FE3E5490AF30}"/>
              </a:ext>
            </a:extLst>
          </p:cNvPr>
          <p:cNvSpPr txBox="1"/>
          <p:nvPr/>
        </p:nvSpPr>
        <p:spPr>
          <a:xfrm>
            <a:off x="1080052" y="3951560"/>
            <a:ext cx="75868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Jupyter</a:t>
            </a: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Notebook and Python Libraries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Pandas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sz="28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Numpy</a:t>
            </a:r>
            <a:endParaRPr lang="en-US" sz="2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Matplotlib</a:t>
            </a:r>
          </a:p>
        </p:txBody>
      </p:sp>
    </p:spTree>
    <p:extLst>
      <p:ext uri="{BB962C8B-B14F-4D97-AF65-F5344CB8AC3E}">
        <p14:creationId xmlns:p14="http://schemas.microsoft.com/office/powerpoint/2010/main" val="396380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Life Expectancy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348420-83F5-4411-A879-CDE8E4D3069B}"/>
              </a:ext>
            </a:extLst>
          </p:cNvPr>
          <p:cNvSpPr txBox="1"/>
          <p:nvPr/>
        </p:nvSpPr>
        <p:spPr>
          <a:xfrm>
            <a:off x="1258957" y="583096"/>
            <a:ext cx="6732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 Cleaning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AEA975-21AE-43A5-9B30-9A7943F1FA91}"/>
              </a:ext>
            </a:extLst>
          </p:cNvPr>
          <p:cNvSpPr txBox="1"/>
          <p:nvPr/>
        </p:nvSpPr>
        <p:spPr>
          <a:xfrm>
            <a:off x="1258957" y="2601606"/>
            <a:ext cx="6732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 check for null values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071CD-6FF4-44AD-AEE1-1C590F710860}"/>
              </a:ext>
            </a:extLst>
          </p:cNvPr>
          <p:cNvSpPr txBox="1"/>
          <p:nvPr/>
        </p:nvSpPr>
        <p:spPr>
          <a:xfrm>
            <a:off x="1258956" y="2105270"/>
            <a:ext cx="1130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 checked and rename the columns for easy usage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9E2ED-7DEA-427D-ACD6-F5D1603E1600}"/>
              </a:ext>
            </a:extLst>
          </p:cNvPr>
          <p:cNvSpPr txBox="1"/>
          <p:nvPr/>
        </p:nvSpPr>
        <p:spPr>
          <a:xfrm>
            <a:off x="1258956" y="3051233"/>
            <a:ext cx="8004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Checking of duplicated value in the Dataset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7D3EC0-C364-48AA-83A5-EF5FC29083D7}"/>
              </a:ext>
            </a:extLst>
          </p:cNvPr>
          <p:cNvSpPr txBox="1"/>
          <p:nvPr/>
        </p:nvSpPr>
        <p:spPr>
          <a:xfrm>
            <a:off x="1258956" y="1689697"/>
            <a:ext cx="6732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 describe the dataset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917506-3CBA-49AA-AC14-4FBEEBFCA297}"/>
              </a:ext>
            </a:extLst>
          </p:cNvPr>
          <p:cNvSpPr txBox="1"/>
          <p:nvPr/>
        </p:nvSpPr>
        <p:spPr>
          <a:xfrm>
            <a:off x="1258956" y="3691700"/>
            <a:ext cx="6732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  identify the outliers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6B6C40-BED1-463C-AE89-CBFB8937ADEE}"/>
              </a:ext>
            </a:extLst>
          </p:cNvPr>
          <p:cNvSpPr txBox="1"/>
          <p:nvPr/>
        </p:nvSpPr>
        <p:spPr>
          <a:xfrm>
            <a:off x="1258955" y="4380026"/>
            <a:ext cx="6864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Dropping the BMI column because is has</a:t>
            </a:r>
          </a:p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unrealistic value</a:t>
            </a:r>
          </a:p>
        </p:txBody>
      </p:sp>
    </p:spTree>
    <p:extLst>
      <p:ext uri="{BB962C8B-B14F-4D97-AF65-F5344CB8AC3E}">
        <p14:creationId xmlns:p14="http://schemas.microsoft.com/office/powerpoint/2010/main" val="257034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784" y="2829403"/>
            <a:ext cx="5157787" cy="823912"/>
          </a:xfrm>
        </p:spPr>
        <p:txBody>
          <a:bodyPr/>
          <a:lstStyle/>
          <a:p>
            <a:r>
              <a:rPr lang="en-US" dirty="0"/>
              <a:t>Correlation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3427" y="3488733"/>
            <a:ext cx="4888903" cy="3314245"/>
          </a:xfrm>
        </p:spPr>
        <p:txBody>
          <a:bodyPr>
            <a:normAutofit/>
          </a:bodyPr>
          <a:lstStyle/>
          <a:p>
            <a:r>
              <a:rPr lang="en-US" sz="24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 The features with correlation value near to 1 have strong +positive correlation and near to -1 have strong -negative correlation</a:t>
            </a: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3" name="Content Placeholder 12" descr="Chart, timeline&#10;&#10;Description automatically generated">
            <a:extLst>
              <a:ext uri="{FF2B5EF4-FFF2-40B4-BE49-F238E27FC236}">
                <a16:creationId xmlns:a16="http://schemas.microsoft.com/office/drawing/2014/main" id="{3536F70E-3DC2-4889-8BDF-9A9BD9A84DE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62330" y="837333"/>
            <a:ext cx="6956243" cy="61477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908F6D-AA68-4114-8AE3-016A81844315}"/>
              </a:ext>
            </a:extLst>
          </p:cNvPr>
          <p:cNvSpPr txBox="1"/>
          <p:nvPr/>
        </p:nvSpPr>
        <p:spPr>
          <a:xfrm>
            <a:off x="1099930" y="605163"/>
            <a:ext cx="553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250</TotalTime>
  <Words>600</Words>
  <Application>Microsoft Office PowerPoint</Application>
  <PresentationFormat>Widescreen</PresentationFormat>
  <Paragraphs>121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Avenir Next LT Pro</vt:lpstr>
      <vt:lpstr>Inter</vt:lpstr>
      <vt:lpstr>Speak Pro</vt:lpstr>
      <vt:lpstr>Wingdings</vt:lpstr>
      <vt:lpstr>Calibri</vt:lpstr>
      <vt:lpstr>Arial</vt:lpstr>
      <vt:lpstr>Poppins</vt:lpstr>
      <vt:lpstr>Office Theme</vt:lpstr>
      <vt:lpstr>Life Expectancy</vt:lpstr>
      <vt:lpstr>The Team</vt:lpstr>
      <vt:lpstr>The Overview</vt:lpstr>
      <vt:lpstr>Acknowledgements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Expectancy</dc:title>
  <dc:creator>Eric Kwaben Wiafe</dc:creator>
  <cp:lastModifiedBy>Eric Kwaben Wiafe</cp:lastModifiedBy>
  <cp:revision>1</cp:revision>
  <dcterms:created xsi:type="dcterms:W3CDTF">2022-03-25T09:52:56Z</dcterms:created>
  <dcterms:modified xsi:type="dcterms:W3CDTF">2022-03-25T14:03:02Z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